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  <p:sldMasterId id="2147483697" r:id="rId3"/>
  </p:sldMasterIdLst>
  <p:notesMasterIdLst>
    <p:notesMasterId r:id="rId20"/>
  </p:notesMasterIdLst>
  <p:handoutMasterIdLst>
    <p:handoutMasterId r:id="rId21"/>
  </p:handoutMasterIdLst>
  <p:sldIdLst>
    <p:sldId id="256" r:id="rId4"/>
    <p:sldId id="277" r:id="rId5"/>
    <p:sldId id="264" r:id="rId6"/>
    <p:sldId id="274" r:id="rId7"/>
    <p:sldId id="272" r:id="rId8"/>
    <p:sldId id="273" r:id="rId9"/>
    <p:sldId id="268" r:id="rId10"/>
    <p:sldId id="267" r:id="rId11"/>
    <p:sldId id="269" r:id="rId12"/>
    <p:sldId id="278" r:id="rId13"/>
    <p:sldId id="279" r:id="rId14"/>
    <p:sldId id="266" r:id="rId15"/>
    <p:sldId id="275" r:id="rId16"/>
    <p:sldId id="263" r:id="rId17"/>
    <p:sldId id="281" r:id="rId18"/>
    <p:sldId id="27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on, Crystal" initials="GC" lastIdx="1" clrIdx="0">
    <p:extLst>
      <p:ext uri="{19B8F6BF-5375-455C-9EA6-DF929625EA0E}">
        <p15:presenceInfo xmlns:p15="http://schemas.microsoft.com/office/powerpoint/2012/main" userId="Gordon, Cryst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8B"/>
    <a:srgbClr val="71A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72527" autoAdjust="0"/>
  </p:normalViewPr>
  <p:slideViewPr>
    <p:cSldViewPr snapToGrid="0">
      <p:cViewPr varScale="1">
        <p:scale>
          <a:sx n="53" d="100"/>
          <a:sy n="53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idarik\Documents\Drug%20Control%20PMP\SCRIPTS\Report\2014-2018%20Monthly%20Opioid%20Rate%20&amp;%20C-II%20Drug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idarik\Documents\Drug%20Control%20PMP\SCRIPTS\Report\2014-2018%20Monthly%20Opioid%20Rate%20&amp;%20C-II%20Drug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r>
              <a:rPr lang="en-US" sz="2000" b="1" i="0" u="none" strike="noStrike" baseline="0">
                <a:solidFill>
                  <a:schemeClr val="tx1"/>
                </a:solidFill>
                <a:latin typeface="Calibri"/>
              </a:rPr>
              <a:t>Number of Drug-Related Overdose Deaths</a:t>
            </a:r>
          </a:p>
          <a:p>
            <a:pPr>
              <a:defRPr sz="20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r>
              <a:rPr lang="en-US" sz="2000" b="1" i="0" u="none" strike="noStrike" baseline="0">
                <a:solidFill>
                  <a:schemeClr val="tx1"/>
                </a:solidFill>
                <a:latin typeface="Calibri"/>
              </a:rPr>
              <a:t> South Carolina, 2014-1017</a:t>
            </a:r>
          </a:p>
        </c:rich>
      </c:tx>
      <c:layout>
        <c:manualLayout>
          <c:xMode val="edge"/>
          <c:yMode val="edge"/>
          <c:x val="0.25962443626083415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0794900637420328E-2"/>
          <c:y val="0.11503184713375796"/>
          <c:w val="0.74214313186084391"/>
          <c:h val="0.75350878552214207"/>
        </c:manualLayout>
      </c:layout>
      <c:lineChart>
        <c:grouping val="standard"/>
        <c:varyColors val="0"/>
        <c:ser>
          <c:idx val="1"/>
          <c:order val="0"/>
          <c:tx>
            <c:v>Precription Drug</c:v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(occurrence!$A$2,occurrence!$J$2,occurrence!$T$2,occurrence!$AN$2)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(occurrence!$C$4,occurrence!$M$4,occurrence!$W$4,occurrence!$AP$4)</c:f>
              <c:numCache>
                <c:formatCode>General</c:formatCode>
                <c:ptCount val="4"/>
                <c:pt idx="0">
                  <c:v>572</c:v>
                </c:pt>
                <c:pt idx="1">
                  <c:v>641</c:v>
                </c:pt>
                <c:pt idx="2">
                  <c:v>684</c:v>
                </c:pt>
                <c:pt idx="3">
                  <c:v>782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E98-4BAB-BD22-6CA413394831}"/>
            </c:ext>
          </c:extLst>
        </c:ser>
        <c:ser>
          <c:idx val="2"/>
          <c:order val="1"/>
          <c:tx>
            <c:v>Total Opioid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567338486358931E-2"/>
                  <c:y val="2.6482983450107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E98-4BAB-BD22-6CA41339483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625442461894097E-2"/>
                  <c:y val="4.4290440322672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E98-4BAB-BD22-6CA41339483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625442461894097E-2"/>
                  <c:y val="3.3160779777319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E98-4BAB-BD22-6CA41339483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625442461894097E-2"/>
                  <c:y val="3.3160779777319155E-2"/>
                </c:manualLayout>
              </c:layout>
              <c:tx>
                <c:rich>
                  <a:bodyPr/>
                  <a:lstStyle/>
                  <a:p>
                    <a:fld id="{C8588F69-D9D5-4FA4-A6AF-6E4CA1A9C56B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E98-4BAB-BD22-6CA41339483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(occurrence!$A$2,occurrence!$J$2,occurrence!$T$2,occurrence!$AN$2)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(occurrence!$D$4,occurrence!$N$4,occurrence!$X$4,occurrence!$AQ$4)</c:f>
              <c:numCache>
                <c:formatCode>General</c:formatCode>
                <c:ptCount val="4"/>
                <c:pt idx="0">
                  <c:v>508</c:v>
                </c:pt>
                <c:pt idx="1">
                  <c:v>565</c:v>
                </c:pt>
                <c:pt idx="2">
                  <c:v>616</c:v>
                </c:pt>
                <c:pt idx="3">
                  <c:v>748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E98-4BAB-BD22-6CA413394831}"/>
            </c:ext>
          </c:extLst>
        </c:ser>
        <c:ser>
          <c:idx val="4"/>
          <c:order val="2"/>
          <c:tx>
            <c:v>Heroin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9235474006117E-2"/>
                  <c:y val="1.9805187122895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E98-4BAB-BD22-6CA41339483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749235474006172E-2"/>
                  <c:y val="2.8708915559177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E98-4BAB-BD22-6CA41339483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625442461894097E-2"/>
                  <c:y val="3.31607797773192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E98-4BAB-BD22-6CA41339483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625442461894097E-2"/>
                  <c:y val="2.6482983450107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E98-4BAB-BD22-6CA41339483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(occurrence!$A$2,occurrence!$J$2,occurrence!$T$2,occurrence!$AN$2)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(occurrence!$F$4,occurrence!$P$4,occurrence!$Z$4,occurrence!$AS$4)</c:f>
              <c:numCache>
                <c:formatCode>General</c:formatCode>
                <c:ptCount val="4"/>
                <c:pt idx="0">
                  <c:v>57</c:v>
                </c:pt>
                <c:pt idx="1">
                  <c:v>95</c:v>
                </c:pt>
                <c:pt idx="2">
                  <c:v>108</c:v>
                </c:pt>
                <c:pt idx="3">
                  <c:v>144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FE98-4BAB-BD22-6CA413394831}"/>
            </c:ext>
          </c:extLst>
        </c:ser>
        <c:ser>
          <c:idx val="0"/>
          <c:order val="3"/>
          <c:tx>
            <c:v>Fentanyl</c:v>
          </c:tx>
          <c:spPr>
            <a:ln w="25400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Pt>
            <c:idx val="0"/>
            <c:marker>
              <c:symbol val="circle"/>
              <c:size val="7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E98-4BAB-BD22-6CA413394831}"/>
              </c:ext>
            </c:extLst>
          </c:dPt>
          <c:dPt>
            <c:idx val="1"/>
            <c:marker>
              <c:symbol val="circle"/>
              <c:size val="7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FE98-4BAB-BD22-6CA413394831}"/>
              </c:ext>
            </c:extLst>
          </c:dPt>
          <c:dPt>
            <c:idx val="2"/>
            <c:marker>
              <c:symbol val="circle"/>
              <c:size val="7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FE98-4BAB-BD22-6CA413394831}"/>
              </c:ext>
            </c:extLst>
          </c:dPt>
          <c:dPt>
            <c:idx val="3"/>
            <c:marker>
              <c:symbol val="circle"/>
              <c:size val="7"/>
            </c:marker>
            <c:bubble3D val="0"/>
            <c:spPr>
              <a:ln w="25400">
                <a:solidFill>
                  <a:srgbClr val="002060"/>
                </a:solidFill>
                <a:headEnd w="lg" len="me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E98-4BAB-BD22-6CA413394831}"/>
              </c:ext>
            </c:extLst>
          </c:dPt>
          <c:dLbls>
            <c:dLbl>
              <c:idx val="0"/>
              <c:layout>
                <c:manualLayout>
                  <c:x val="-2.22782874617737E-2"/>
                  <c:y val="-4.2520911931083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E98-4BAB-BD22-6CA41339483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(occurrence!$A$2,occurrence!$J$2,occurrence!$T$2,occurrence!$AN$2)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(occurrence!$E$4,occurrence!$O$4,occurrence!$Y$4,occurrence!$AR$4)</c:f>
              <c:numCache>
                <c:formatCode>General</c:formatCode>
                <c:ptCount val="4"/>
                <c:pt idx="0">
                  <c:v>68</c:v>
                </c:pt>
                <c:pt idx="1">
                  <c:v>130</c:v>
                </c:pt>
                <c:pt idx="2">
                  <c:v>190</c:v>
                </c:pt>
                <c:pt idx="3">
                  <c:v>362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FE98-4BAB-BD22-6CA41339483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4642152"/>
        <c:axId val="384642544"/>
      </c:lineChart>
      <c:catAx>
        <c:axId val="384642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Years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1" i="0" u="none" strike="noStrike" baseline="0">
                <a:solidFill>
                  <a:sysClr val="windowText" lastClr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4642544"/>
        <c:crosses val="autoZero"/>
        <c:auto val="1"/>
        <c:lblAlgn val="ctr"/>
        <c:lblOffset val="100"/>
        <c:noMultiLvlLbl val="0"/>
      </c:catAx>
      <c:valAx>
        <c:axId val="38464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Number of Deaths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4642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Lbl>
              <c:idx val="3"/>
              <c:layout>
                <c:manualLayout>
                  <c:x val="-4.1469429779014015E-2"/>
                  <c:y val="-3.47222285510040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6FC-4716-8321-0B225F756772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5.004931180225837E-2"/>
                  <c:y val="-5.3047236368943825E-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FC-4716-8321-0B225F75677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'2014-2018 Monthly Opioid Rate'!$A$38:$A$66</c:f>
              <c:strCache>
                <c:ptCount val="29"/>
                <c:pt idx="0">
                  <c:v>Jan, 2017</c:v>
                </c:pt>
                <c:pt idx="1">
                  <c:v>Feb,2017</c:v>
                </c:pt>
                <c:pt idx="2">
                  <c:v>Mar, 2017</c:v>
                </c:pt>
                <c:pt idx="3">
                  <c:v>Apr, 2017</c:v>
                </c:pt>
                <c:pt idx="4">
                  <c:v>May, 2017</c:v>
                </c:pt>
                <c:pt idx="5">
                  <c:v>Jun, 2017</c:v>
                </c:pt>
                <c:pt idx="6">
                  <c:v>Jul, 2017</c:v>
                </c:pt>
                <c:pt idx="7">
                  <c:v>Aug, 2017</c:v>
                </c:pt>
                <c:pt idx="8">
                  <c:v>Sep, 2017</c:v>
                </c:pt>
                <c:pt idx="9">
                  <c:v>Oct, 2017</c:v>
                </c:pt>
                <c:pt idx="10">
                  <c:v>Non, 2017</c:v>
                </c:pt>
                <c:pt idx="11">
                  <c:v>Dec, 2017</c:v>
                </c:pt>
                <c:pt idx="12">
                  <c:v>Jan, 2018</c:v>
                </c:pt>
                <c:pt idx="13">
                  <c:v>Feb,2018</c:v>
                </c:pt>
                <c:pt idx="14">
                  <c:v>Mar, 2018</c:v>
                </c:pt>
                <c:pt idx="15">
                  <c:v>Apr, 2018</c:v>
                </c:pt>
                <c:pt idx="16">
                  <c:v>May, 2018</c:v>
                </c:pt>
                <c:pt idx="17">
                  <c:v>Jun, 2018</c:v>
                </c:pt>
                <c:pt idx="18">
                  <c:v>Jul, 2018</c:v>
                </c:pt>
                <c:pt idx="19">
                  <c:v>Aug, 2018</c:v>
                </c:pt>
                <c:pt idx="20">
                  <c:v>Sep-18</c:v>
                </c:pt>
                <c:pt idx="21">
                  <c:v>Oct-18</c:v>
                </c:pt>
                <c:pt idx="22">
                  <c:v>Nov-18</c:v>
                </c:pt>
                <c:pt idx="23">
                  <c:v>Dec-18</c:v>
                </c:pt>
                <c:pt idx="24">
                  <c:v>Jan-19</c:v>
                </c:pt>
                <c:pt idx="25">
                  <c:v>Feb-19</c:v>
                </c:pt>
                <c:pt idx="26">
                  <c:v>Mar-19</c:v>
                </c:pt>
                <c:pt idx="27">
                  <c:v>Apr-19</c:v>
                </c:pt>
                <c:pt idx="28">
                  <c:v>May-19</c:v>
                </c:pt>
              </c:strCache>
            </c:strRef>
          </c:cat>
          <c:val>
            <c:numRef>
              <c:f>'2014-2018 Monthly Opioid Rate'!$C$38:$C$66</c:f>
              <c:numCache>
                <c:formatCode>#,##0</c:formatCode>
                <c:ptCount val="29"/>
                <c:pt idx="0">
                  <c:v>637615</c:v>
                </c:pt>
                <c:pt idx="1">
                  <c:v>604831</c:v>
                </c:pt>
                <c:pt idx="2">
                  <c:v>658006</c:v>
                </c:pt>
                <c:pt idx="3">
                  <c:v>685681</c:v>
                </c:pt>
                <c:pt idx="4">
                  <c:v>1082066</c:v>
                </c:pt>
                <c:pt idx="5">
                  <c:v>1194149</c:v>
                </c:pt>
                <c:pt idx="6">
                  <c:v>1164900</c:v>
                </c:pt>
                <c:pt idx="7">
                  <c:v>1074424</c:v>
                </c:pt>
                <c:pt idx="8">
                  <c:v>969203</c:v>
                </c:pt>
                <c:pt idx="9">
                  <c:v>1083352</c:v>
                </c:pt>
                <c:pt idx="10">
                  <c:v>1072881</c:v>
                </c:pt>
                <c:pt idx="11">
                  <c:v>1033248</c:v>
                </c:pt>
                <c:pt idx="12">
                  <c:v>1043471</c:v>
                </c:pt>
                <c:pt idx="13">
                  <c:v>1004999</c:v>
                </c:pt>
                <c:pt idx="14">
                  <c:v>1292817</c:v>
                </c:pt>
                <c:pt idx="15">
                  <c:v>1388151</c:v>
                </c:pt>
                <c:pt idx="16">
                  <c:v>1458737</c:v>
                </c:pt>
                <c:pt idx="17">
                  <c:v>1415736</c:v>
                </c:pt>
                <c:pt idx="18">
                  <c:v>1657564</c:v>
                </c:pt>
                <c:pt idx="19">
                  <c:v>1928613</c:v>
                </c:pt>
                <c:pt idx="20">
                  <c:v>1689026</c:v>
                </c:pt>
                <c:pt idx="21">
                  <c:v>1934781</c:v>
                </c:pt>
                <c:pt idx="22">
                  <c:v>1782722</c:v>
                </c:pt>
                <c:pt idx="23">
                  <c:v>1661023</c:v>
                </c:pt>
                <c:pt idx="24">
                  <c:v>1943349</c:v>
                </c:pt>
                <c:pt idx="25">
                  <c:v>1700471</c:v>
                </c:pt>
                <c:pt idx="26">
                  <c:v>2130499</c:v>
                </c:pt>
                <c:pt idx="27">
                  <c:v>2577359</c:v>
                </c:pt>
                <c:pt idx="28">
                  <c:v>2664243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6FC-4716-8321-0B225F756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786072"/>
        <c:axId val="301306728"/>
      </c:lineChart>
      <c:catAx>
        <c:axId val="300786072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306728"/>
        <c:crosses val="autoZero"/>
        <c:auto val="1"/>
        <c:lblAlgn val="ctr"/>
        <c:lblOffset val="100"/>
        <c:noMultiLvlLbl val="0"/>
      </c:catAx>
      <c:valAx>
        <c:axId val="301306728"/>
        <c:scaling>
          <c:orientation val="minMax"/>
          <c:max val="2780000.00000000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786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'2014-2018 Monthly Opioid Rate'!$A$2:$A$66</c:f>
              <c:strCache>
                <c:ptCount val="65"/>
                <c:pt idx="0">
                  <c:v>Jan, 2014</c:v>
                </c:pt>
                <c:pt idx="1">
                  <c:v>Feb, 2014</c:v>
                </c:pt>
                <c:pt idx="2">
                  <c:v>Mar, 2014</c:v>
                </c:pt>
                <c:pt idx="3">
                  <c:v>Apr, 2014</c:v>
                </c:pt>
                <c:pt idx="4">
                  <c:v>May, 2014</c:v>
                </c:pt>
                <c:pt idx="5">
                  <c:v>Jun, 2014</c:v>
                </c:pt>
                <c:pt idx="6">
                  <c:v>Jul, 2014</c:v>
                </c:pt>
                <c:pt idx="7">
                  <c:v>Aug, 2015</c:v>
                </c:pt>
                <c:pt idx="8">
                  <c:v>Sep, 2014</c:v>
                </c:pt>
                <c:pt idx="9">
                  <c:v>Oct, 2014</c:v>
                </c:pt>
                <c:pt idx="10">
                  <c:v>Non, 2014</c:v>
                </c:pt>
                <c:pt idx="11">
                  <c:v>Dec, 2014</c:v>
                </c:pt>
                <c:pt idx="12">
                  <c:v>Jan, 2015</c:v>
                </c:pt>
                <c:pt idx="13">
                  <c:v>Feb, 2015</c:v>
                </c:pt>
                <c:pt idx="14">
                  <c:v>Mar, 2015 </c:v>
                </c:pt>
                <c:pt idx="15">
                  <c:v>Apr, 2015</c:v>
                </c:pt>
                <c:pt idx="16">
                  <c:v>May, 2015</c:v>
                </c:pt>
                <c:pt idx="17">
                  <c:v>Jun, 2015</c:v>
                </c:pt>
                <c:pt idx="18">
                  <c:v>Jul, 2015</c:v>
                </c:pt>
                <c:pt idx="19">
                  <c:v>Aug, 2015</c:v>
                </c:pt>
                <c:pt idx="20">
                  <c:v>Sep, 2015</c:v>
                </c:pt>
                <c:pt idx="21">
                  <c:v>Oct, 2015</c:v>
                </c:pt>
                <c:pt idx="22">
                  <c:v>Non, 2015</c:v>
                </c:pt>
                <c:pt idx="23">
                  <c:v>Dec, 2015</c:v>
                </c:pt>
                <c:pt idx="24">
                  <c:v>Jan, 2016</c:v>
                </c:pt>
                <c:pt idx="25">
                  <c:v>Feb,2016</c:v>
                </c:pt>
                <c:pt idx="26">
                  <c:v>Mar, 2016</c:v>
                </c:pt>
                <c:pt idx="27">
                  <c:v>Apr, 2016</c:v>
                </c:pt>
                <c:pt idx="28">
                  <c:v>May, 2016</c:v>
                </c:pt>
                <c:pt idx="29">
                  <c:v>Jun, 2016</c:v>
                </c:pt>
                <c:pt idx="30">
                  <c:v>Jul, 2016</c:v>
                </c:pt>
                <c:pt idx="31">
                  <c:v>Aug, 2016</c:v>
                </c:pt>
                <c:pt idx="32">
                  <c:v>Sep, 2016</c:v>
                </c:pt>
                <c:pt idx="33">
                  <c:v>Oct, 2016</c:v>
                </c:pt>
                <c:pt idx="34">
                  <c:v>Non, 2016</c:v>
                </c:pt>
                <c:pt idx="35">
                  <c:v>Dec, 2016</c:v>
                </c:pt>
                <c:pt idx="36">
                  <c:v>Jan, 2017</c:v>
                </c:pt>
                <c:pt idx="37">
                  <c:v>Feb,2017</c:v>
                </c:pt>
                <c:pt idx="38">
                  <c:v>Mar, 2017</c:v>
                </c:pt>
                <c:pt idx="39">
                  <c:v>Apr, 2017</c:v>
                </c:pt>
                <c:pt idx="40">
                  <c:v>May, 2017</c:v>
                </c:pt>
                <c:pt idx="41">
                  <c:v>Jun, 2017</c:v>
                </c:pt>
                <c:pt idx="42">
                  <c:v>Jul, 2017</c:v>
                </c:pt>
                <c:pt idx="43">
                  <c:v>Aug, 2017</c:v>
                </c:pt>
                <c:pt idx="44">
                  <c:v>Sep, 2017</c:v>
                </c:pt>
                <c:pt idx="45">
                  <c:v>Oct, 2017</c:v>
                </c:pt>
                <c:pt idx="46">
                  <c:v>Non, 2017</c:v>
                </c:pt>
                <c:pt idx="47">
                  <c:v>Dec, 2017</c:v>
                </c:pt>
                <c:pt idx="48">
                  <c:v>Jan, 2018</c:v>
                </c:pt>
                <c:pt idx="49">
                  <c:v>Feb,2018</c:v>
                </c:pt>
                <c:pt idx="50">
                  <c:v>Mar, 2018</c:v>
                </c:pt>
                <c:pt idx="51">
                  <c:v>Apr, 2018</c:v>
                </c:pt>
                <c:pt idx="52">
                  <c:v>May, 2018</c:v>
                </c:pt>
                <c:pt idx="53">
                  <c:v>Jun, 2018</c:v>
                </c:pt>
                <c:pt idx="54">
                  <c:v>Jul, 2018</c:v>
                </c:pt>
                <c:pt idx="55">
                  <c:v>Aug, 2018</c:v>
                </c:pt>
                <c:pt idx="56">
                  <c:v>Sep-18</c:v>
                </c:pt>
                <c:pt idx="57">
                  <c:v>Oct-18</c:v>
                </c:pt>
                <c:pt idx="58">
                  <c:v>Nov-18</c:v>
                </c:pt>
                <c:pt idx="59">
                  <c:v>Dec-18</c:v>
                </c:pt>
                <c:pt idx="60">
                  <c:v>Jan-19</c:v>
                </c:pt>
                <c:pt idx="61">
                  <c:v>Feb-19</c:v>
                </c:pt>
                <c:pt idx="62">
                  <c:v>Mar-19</c:v>
                </c:pt>
                <c:pt idx="63">
                  <c:v>Apr-19</c:v>
                </c:pt>
                <c:pt idx="64">
                  <c:v>May-19</c:v>
                </c:pt>
              </c:strCache>
            </c:strRef>
          </c:cat>
          <c:val>
            <c:numRef>
              <c:f>'2014-2018 Monthly Opioid Rate'!$B$2:$B$66</c:f>
              <c:numCache>
                <c:formatCode>#,##0</c:formatCode>
                <c:ptCount val="65"/>
                <c:pt idx="0">
                  <c:v>347392</c:v>
                </c:pt>
                <c:pt idx="1">
                  <c:v>328725</c:v>
                </c:pt>
                <c:pt idx="2">
                  <c:v>358988</c:v>
                </c:pt>
                <c:pt idx="3">
                  <c:v>361148</c:v>
                </c:pt>
                <c:pt idx="4">
                  <c:v>371993</c:v>
                </c:pt>
                <c:pt idx="5">
                  <c:v>360932</c:v>
                </c:pt>
                <c:pt idx="6">
                  <c:v>380121</c:v>
                </c:pt>
                <c:pt idx="7">
                  <c:v>401371</c:v>
                </c:pt>
                <c:pt idx="8">
                  <c:v>432037</c:v>
                </c:pt>
                <c:pt idx="9">
                  <c:v>434149</c:v>
                </c:pt>
                <c:pt idx="10">
                  <c:v>388484</c:v>
                </c:pt>
                <c:pt idx="11">
                  <c:v>436695</c:v>
                </c:pt>
                <c:pt idx="12">
                  <c:v>423612</c:v>
                </c:pt>
                <c:pt idx="13">
                  <c:v>386691</c:v>
                </c:pt>
                <c:pt idx="14">
                  <c:v>433433</c:v>
                </c:pt>
                <c:pt idx="15">
                  <c:v>427100</c:v>
                </c:pt>
                <c:pt idx="16">
                  <c:v>420633</c:v>
                </c:pt>
                <c:pt idx="17">
                  <c:v>425490</c:v>
                </c:pt>
                <c:pt idx="18">
                  <c:v>442054</c:v>
                </c:pt>
                <c:pt idx="19">
                  <c:v>421144</c:v>
                </c:pt>
                <c:pt idx="20">
                  <c:v>422486</c:v>
                </c:pt>
                <c:pt idx="21">
                  <c:v>429687</c:v>
                </c:pt>
                <c:pt idx="22">
                  <c:v>399805</c:v>
                </c:pt>
                <c:pt idx="23">
                  <c:v>442845</c:v>
                </c:pt>
                <c:pt idx="24">
                  <c:v>407725</c:v>
                </c:pt>
                <c:pt idx="25">
                  <c:v>406401</c:v>
                </c:pt>
                <c:pt idx="26">
                  <c:v>437597</c:v>
                </c:pt>
                <c:pt idx="27">
                  <c:v>408777</c:v>
                </c:pt>
                <c:pt idx="28">
                  <c:v>409357</c:v>
                </c:pt>
                <c:pt idx="29">
                  <c:v>412903</c:v>
                </c:pt>
                <c:pt idx="30">
                  <c:v>401668</c:v>
                </c:pt>
                <c:pt idx="31">
                  <c:v>417281</c:v>
                </c:pt>
                <c:pt idx="32">
                  <c:v>400268</c:v>
                </c:pt>
                <c:pt idx="33">
                  <c:v>392434</c:v>
                </c:pt>
                <c:pt idx="34">
                  <c:v>393311</c:v>
                </c:pt>
                <c:pt idx="35">
                  <c:v>402206</c:v>
                </c:pt>
                <c:pt idx="36">
                  <c:v>395823</c:v>
                </c:pt>
                <c:pt idx="37">
                  <c:v>365877</c:v>
                </c:pt>
                <c:pt idx="38">
                  <c:v>412616</c:v>
                </c:pt>
                <c:pt idx="39">
                  <c:v>370710</c:v>
                </c:pt>
                <c:pt idx="40">
                  <c:v>397276</c:v>
                </c:pt>
                <c:pt idx="41">
                  <c:v>386555</c:v>
                </c:pt>
                <c:pt idx="42">
                  <c:v>372031</c:v>
                </c:pt>
                <c:pt idx="43">
                  <c:v>385868</c:v>
                </c:pt>
                <c:pt idx="44">
                  <c:v>355456</c:v>
                </c:pt>
                <c:pt idx="45">
                  <c:v>364036</c:v>
                </c:pt>
                <c:pt idx="46">
                  <c:v>344003</c:v>
                </c:pt>
                <c:pt idx="47">
                  <c:v>328243</c:v>
                </c:pt>
                <c:pt idx="48">
                  <c:v>328439</c:v>
                </c:pt>
                <c:pt idx="49">
                  <c:v>298290</c:v>
                </c:pt>
                <c:pt idx="50">
                  <c:v>336141</c:v>
                </c:pt>
                <c:pt idx="51">
                  <c:v>316742</c:v>
                </c:pt>
                <c:pt idx="52">
                  <c:v>325966</c:v>
                </c:pt>
                <c:pt idx="53">
                  <c:v>306441</c:v>
                </c:pt>
                <c:pt idx="54">
                  <c:v>310268</c:v>
                </c:pt>
                <c:pt idx="55">
                  <c:v>318637</c:v>
                </c:pt>
                <c:pt idx="56">
                  <c:v>285146</c:v>
                </c:pt>
                <c:pt idx="57">
                  <c:v>319723</c:v>
                </c:pt>
                <c:pt idx="58">
                  <c:v>303475</c:v>
                </c:pt>
                <c:pt idx="59">
                  <c:v>295574</c:v>
                </c:pt>
                <c:pt idx="60">
                  <c:v>311888</c:v>
                </c:pt>
                <c:pt idx="61">
                  <c:v>283966</c:v>
                </c:pt>
                <c:pt idx="62">
                  <c:v>307175</c:v>
                </c:pt>
                <c:pt idx="63">
                  <c:v>304905</c:v>
                </c:pt>
                <c:pt idx="64">
                  <c:v>312189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7CE-4C22-9EAB-57D48D336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361696"/>
        <c:axId val="301890504"/>
      </c:lineChart>
      <c:catAx>
        <c:axId val="381361696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890504"/>
        <c:crosses val="autoZero"/>
        <c:auto val="1"/>
        <c:lblAlgn val="ctr"/>
        <c:lblOffset val="100"/>
        <c:noMultiLvlLbl val="0"/>
      </c:catAx>
      <c:valAx>
        <c:axId val="301890504"/>
        <c:scaling>
          <c:orientation val="minMax"/>
          <c:max val="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36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21475991971597E-2"/>
          <c:y val="9.0433454446925479E-2"/>
          <c:w val="0.91270662858319185"/>
          <c:h val="0.82466093907104898"/>
        </c:manualLayout>
      </c:layout>
      <c:lineChart>
        <c:grouping val="standard"/>
        <c:varyColors val="0"/>
        <c:ser>
          <c:idx val="0"/>
          <c:order val="0"/>
          <c:tx>
            <c:strRef>
              <c:f>'4 Year Comparison'!$A$51</c:f>
              <c:strCache>
                <c:ptCount val="1"/>
                <c:pt idx="0">
                  <c:v>Yearly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518095547743386E-3"/>
                  <c:y val="2.023881805302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3AD-402E-8A8A-4F335218B94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388571660807544E-3"/>
                  <c:y val="2.6985090737367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3AD-402E-8A8A-4F335218B94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3.0358227079538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3AD-402E-8A8A-4F335218B94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4518095547743386E-3"/>
                  <c:y val="1.3492545368683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3AD-402E-8A8A-4F335218B94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259047773871693E-3"/>
                  <c:y val="1.6865681710854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3AD-402E-8A8A-4F335218B94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3AD-402E-8A8A-4F335218B94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 Year Comparison'!$B$50:$G$50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'4 Year Comparison'!$B$51:$G$51</c:f>
              <c:numCache>
                <c:formatCode>General</c:formatCode>
                <c:ptCount val="6"/>
                <c:pt idx="0">
                  <c:v>3847</c:v>
                </c:pt>
                <c:pt idx="1">
                  <c:v>4187</c:v>
                </c:pt>
                <c:pt idx="2">
                  <c:v>4610</c:v>
                </c:pt>
                <c:pt idx="3">
                  <c:v>6427</c:v>
                </c:pt>
                <c:pt idx="4">
                  <c:v>7278</c:v>
                </c:pt>
                <c:pt idx="5">
                  <c:v>8187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13AD-402E-8A8A-4F335218B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3570176"/>
        <c:axId val="383570960"/>
      </c:lineChart>
      <c:catAx>
        <c:axId val="38357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570960"/>
        <c:crosses val="autoZero"/>
        <c:auto val="1"/>
        <c:lblAlgn val="ctr"/>
        <c:lblOffset val="100"/>
        <c:noMultiLvlLbl val="0"/>
      </c:catAx>
      <c:valAx>
        <c:axId val="38357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57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292175196850392"/>
          <c:y val="2.1604938271604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53009147143072"/>
          <c:y val="0.20257728200641589"/>
          <c:w val="0.8163530331180513"/>
          <c:h val="0.574652473996306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Patients Receiving MAT Services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4541651098533649E-2"/>
                  <c:y val="-4.9606299212598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F42-4FF8-8326-EEB3307FBD5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492677211482132"/>
                  <c:y val="-2.6458151064450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F42-4FF8-8326-EEB3307FBD5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695</c:v>
                </c:pt>
                <c:pt idx="1">
                  <c:v>2221</c:v>
                </c:pt>
                <c:pt idx="2">
                  <c:v>3428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F42-4FF8-8326-EEB3307FBD5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smooth val="0"/>
        <c:axId val="384642936"/>
        <c:axId val="384643720"/>
      </c:lineChart>
      <c:catAx>
        <c:axId val="384642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State 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643720"/>
        <c:crosses val="autoZero"/>
        <c:auto val="0"/>
        <c:lblAlgn val="ctr"/>
        <c:lblOffset val="100"/>
        <c:noMultiLvlLbl val="0"/>
      </c:catAx>
      <c:valAx>
        <c:axId val="384643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State-Funded</a:t>
                </a:r>
                <a:r>
                  <a:rPr lang="en-US" sz="1400" b="1" baseline="0">
                    <a:solidFill>
                      <a:schemeClr val="tx1"/>
                    </a:solidFill>
                  </a:rPr>
                  <a:t> Treatment Patients</a:t>
                </a:r>
                <a:endParaRPr lang="en-US" sz="1400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64293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0.7294</cdr:x>
      <cdr:y>0.9389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81302" y="5029200"/>
          <a:ext cx="2478741" cy="327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b="1" dirty="0"/>
            <a:t>Source: SC</a:t>
          </a:r>
          <a:r>
            <a:rPr lang="en-US" sz="1050" b="1" baseline="0" dirty="0"/>
            <a:t> </a:t>
          </a:r>
          <a:r>
            <a:rPr lang="en-US" sz="1050" b="1" baseline="0" dirty="0" smtClean="0"/>
            <a:t>DHEC, Vital </a:t>
          </a:r>
          <a:r>
            <a:rPr lang="en-US" sz="1050" b="1" baseline="0" dirty="0"/>
            <a:t>Statistics </a:t>
          </a:r>
          <a:endParaRPr lang="en-US" sz="105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0.61004</cdr:x>
      <cdr:y>0.17538</cdr:y>
    </cdr:from>
    <cdr:to>
      <cdr:x>0.97316</cdr:x>
      <cdr:y>0.40477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5417913" y="962205"/>
          <a:ext cx="3224981" cy="1258529"/>
        </a:xfrm>
        <a:prstGeom xmlns:a="http://schemas.openxmlformats.org/drawingml/2006/main" prst="straightConnector1">
          <a:avLst/>
        </a:prstGeom>
        <a:ln xmlns:a="http://schemas.openxmlformats.org/drawingml/2006/main">
          <a:headEnd w="lg" len="med"/>
          <a:tailEnd type="stealth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0.42355</cdr:x>
      <cdr:y>0.49861</cdr:y>
    </cdr:from>
    <cdr:to>
      <cdr:x>0.53779</cdr:x>
      <cdr:y>0.57639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36420" y="1367790"/>
          <a:ext cx="49530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0.4125</cdr:x>
      <cdr:y>0.53704</cdr:y>
    </cdr:from>
    <cdr:to>
      <cdr:x>0.87449</cdr:x>
      <cdr:y>0.62291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4600" y="2209800"/>
          <a:ext cx="2816291" cy="353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surpassed goal of 5% increase</a:t>
          </a:r>
        </a:p>
      </cdr:txBody>
    </cdr:sp>
  </cdr:relSizeAnchor>
  <cdr:relSizeAnchor xmlns:cdr="http://schemas.openxmlformats.org/drawingml/2006/chartDrawing">
    <cdr:from>
      <cdr:x>0.39192</cdr:x>
      <cdr:y>0.55417</cdr:y>
    </cdr:from>
    <cdr:to>
      <cdr:x>0.40246</cdr:x>
      <cdr:y>0.57083</cdr:y>
    </cdr:to>
    <cdr:sp macro="" textlink="">
      <cdr:nvSpPr>
        <cdr:cNvPr id="4" name="Oval 3"/>
        <cdr:cNvSpPr/>
      </cdr:nvSpPr>
      <cdr:spPr>
        <a:xfrm xmlns:a="http://schemas.openxmlformats.org/drawingml/2006/main">
          <a:off x="1699260" y="1520190"/>
          <a:ext cx="45720" cy="4571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0.67876</cdr:x>
      <cdr:y>0.93403</cdr:y>
    </cdr:from>
    <cdr:to>
      <cdr:x>1</cdr:x>
      <cdr:y>0.99121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137699" y="3843327"/>
          <a:ext cx="1958301" cy="235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*2019 through May 30</a:t>
          </a:r>
          <a:endParaRPr 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0BA778-1992-468D-8754-F996B226CC24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38802D-3382-4DDA-8099-73A1E42A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37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E194CB-0B2D-47E2-81FD-4E16A770C2B5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FB1307-1F50-4DB0-9CD2-C9A18C8A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6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69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9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50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43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1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6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0696-F4F2-4C24-8AED-D60415DF3B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32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 Governor’s Opioid</a:t>
            </a:r>
            <a:r>
              <a:rPr lang="en-US" baseline="0" dirty="0" smtClean="0"/>
              <a:t> Summit September 5</a:t>
            </a:r>
            <a:r>
              <a:rPr lang="en-US" baseline="30000" dirty="0" smtClean="0"/>
              <a:t>th</a:t>
            </a:r>
            <a:r>
              <a:rPr lang="en-US" baseline="0" dirty="0" smtClean="0"/>
              <a:t> and 6</a:t>
            </a:r>
            <a:r>
              <a:rPr lang="en-US" baseline="30000" dirty="0" smtClean="0"/>
              <a:t>th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800 attendees from across the state and all professions to learn and to celebrate, and to move to action.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9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0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0696-F4F2-4C24-8AED-D60415DF3B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0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8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56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47525-BBE6-4BEC-ACBF-FC265259F25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83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47525-BBE6-4BEC-ACBF-FC265259F25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7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47525-BBE6-4BEC-ACBF-FC265259F2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1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ODAS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228600" y="148157"/>
            <a:ext cx="8524754" cy="700937"/>
            <a:chOff x="228600" y="148157"/>
            <a:chExt cx="8524754" cy="700937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2158244" y="269498"/>
              <a:ext cx="6595110" cy="57959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50" b="1" dirty="0">
                  <a:solidFill>
                    <a:srgbClr val="00838B"/>
                  </a:solidFill>
                </a:rPr>
                <a:t>South Carolina Department of Alcohol and Other Drug Abuse Services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8600" y="676146"/>
              <a:ext cx="8503920" cy="34288"/>
            </a:xfrm>
            <a:prstGeom prst="line">
              <a:avLst/>
            </a:prstGeom>
            <a:ln w="34925">
              <a:solidFill>
                <a:srgbClr val="0083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1093" t="2107" r="1046" b="21019"/>
            <a:stretch/>
          </p:blipFill>
          <p:spPr>
            <a:xfrm>
              <a:off x="228600" y="148157"/>
              <a:ext cx="1909234" cy="495300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44F992-2E8B-439E-9639-C49EC543EE28}" type="datetime1">
              <a:rPr lang="en-US" smtClean="0"/>
              <a:t>6/25/2019</a:t>
            </a:fld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0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31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21724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851950"/>
            <a:ext cx="4629150" cy="4332720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 sz="2400">
                <a:solidFill>
                  <a:srgbClr val="84BD00"/>
                </a:solidFill>
              </a:defRPr>
            </a:lvl2pPr>
            <a:lvl3pPr>
              <a:defRPr sz="2000">
                <a:solidFill>
                  <a:srgbClr val="84BD00"/>
                </a:solidFill>
              </a:defRPr>
            </a:lvl3pPr>
            <a:lvl4pPr>
              <a:defRPr sz="1800">
                <a:solidFill>
                  <a:srgbClr val="84BD00"/>
                </a:solidFill>
              </a:defRPr>
            </a:lvl4pPr>
            <a:lvl5pPr>
              <a:defRPr sz="2000">
                <a:solidFill>
                  <a:srgbClr val="84BD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921924"/>
            <a:ext cx="2949575" cy="326274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44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30036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860262"/>
            <a:ext cx="4629150" cy="4324408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rgbClr val="84BD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930236"/>
            <a:ext cx="2949575" cy="32544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63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1992-9C48-414E-9274-EF4E07CC5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8618-6E03-4F75-AE2F-BC2F1394D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7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1992-9C48-414E-9274-EF4E07CC5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8618-6E03-4F75-AE2F-BC2F1394D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11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1992-9C48-414E-9274-EF4E07CC5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8618-6E03-4F75-AE2F-BC2F1394D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8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1992-9C48-414E-9274-EF4E07CC5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8618-6E03-4F75-AE2F-BC2F1394D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40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1992-9C48-414E-9274-EF4E07CC5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8618-6E03-4F75-AE2F-BC2F1394D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34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1992-9C48-414E-9274-EF4E07CC5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8618-6E03-4F75-AE2F-BC2F1394D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50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1992-9C48-414E-9274-EF4E07CC5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8618-6E03-4F75-AE2F-BC2F1394D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5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ODAS Slide With 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28600" y="148157"/>
            <a:ext cx="8524754" cy="700937"/>
            <a:chOff x="228600" y="148157"/>
            <a:chExt cx="8524754" cy="700937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58244" y="269498"/>
              <a:ext cx="6595110" cy="57959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50" b="1" dirty="0">
                  <a:solidFill>
                    <a:srgbClr val="00838B"/>
                  </a:solidFill>
                </a:rPr>
                <a:t>South Carolina Department of Alcohol and Other Drug Abuse Services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28600" y="676146"/>
              <a:ext cx="8503920" cy="34288"/>
            </a:xfrm>
            <a:prstGeom prst="line">
              <a:avLst/>
            </a:prstGeom>
            <a:ln w="34925">
              <a:solidFill>
                <a:srgbClr val="0083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1093" t="2107" r="1046" b="21019"/>
            <a:stretch/>
          </p:blipFill>
          <p:spPr>
            <a:xfrm>
              <a:off x="228600" y="148157"/>
              <a:ext cx="1909234" cy="495300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44F992-2E8B-439E-9639-C49EC543EE28}" type="datetime1">
              <a:rPr lang="en-US" smtClean="0"/>
              <a:t>6/25/2019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8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1992-9C48-414E-9274-EF4E07CC5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8618-6E03-4F75-AE2F-BC2F1394D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79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1992-9C48-414E-9274-EF4E07CC5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8618-6E03-4F75-AE2F-BC2F1394D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15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1992-9C48-414E-9274-EF4E07CC5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8618-6E03-4F75-AE2F-BC2F1394D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27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1992-9C48-414E-9274-EF4E07CC5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8618-6E03-4F75-AE2F-BC2F1394D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0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ODAS Slide With Header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28600" y="148157"/>
            <a:ext cx="8524754" cy="700937"/>
            <a:chOff x="228600" y="148157"/>
            <a:chExt cx="8524754" cy="700937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58244" y="269498"/>
              <a:ext cx="6595110" cy="57959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50" b="1" dirty="0">
                  <a:solidFill>
                    <a:srgbClr val="00838B"/>
                  </a:solidFill>
                </a:rPr>
                <a:t>South Carolina Department of Alcohol and Other Drug Abuse Services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28600" y="676146"/>
              <a:ext cx="8503920" cy="34288"/>
            </a:xfrm>
            <a:prstGeom prst="line">
              <a:avLst/>
            </a:prstGeom>
            <a:ln w="34925">
              <a:solidFill>
                <a:srgbClr val="0083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1093" t="2107" r="1046" b="21019"/>
            <a:stretch/>
          </p:blipFill>
          <p:spPr>
            <a:xfrm>
              <a:off x="228600" y="148157"/>
              <a:ext cx="1909234" cy="495300"/>
            </a:xfrm>
            <a:prstGeom prst="rect">
              <a:avLst/>
            </a:prstGeom>
          </p:spPr>
        </p:pic>
      </p:grp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44F992-2E8B-439E-9639-C49EC543EE28}" type="datetime1">
              <a:rPr lang="en-US" smtClean="0"/>
              <a:t>6/25/2019</a:t>
            </a:fld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8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ODAS Master No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44F992-2E8B-439E-9639-C49EC543EE28}" type="datetime1">
              <a:rPr lang="en-US" smtClean="0"/>
              <a:t>6/25/2019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7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D47E66F-D859-4393-B29A-DB4A51CF204A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89AC1EE7-10B9-4824-8F3F-9D2D7E2F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4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111992-9C48-414E-9274-EF4E07CC5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9D48618-6E03-4F75-AE2F-BC2F1394D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0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10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779655"/>
            <a:ext cx="3867150" cy="3405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79655"/>
            <a:ext cx="3867150" cy="3405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8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44578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2761818"/>
            <a:ext cx="386873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3585730"/>
            <a:ext cx="3868737" cy="2607252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761818"/>
            <a:ext cx="3887788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585730"/>
            <a:ext cx="3887788" cy="2607252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458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27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7" r:id="rId4"/>
    <p:sldLayoutId id="2147483689" r:id="rId5"/>
    <p:sldLayoutId id="2147483709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45415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914650"/>
            <a:ext cx="78867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62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A9C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A9C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A9C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1992-9C48-414E-9274-EF4E07CC5A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48618-6E03-4F75-AE2F-BC2F1394DE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4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550433CB-2468-4709-8666-6219B9183C54}" type="datetime1">
              <a:rPr lang="en-US" smtClean="0"/>
              <a:t>6/25/2019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339896C-E2EF-470F-BA91-85D676E592B3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213100"/>
            <a:ext cx="8229600" cy="1312863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838B"/>
                </a:solidFill>
              </a:rPr>
              <a:t>Opioid Crisis and State Response Update </a:t>
            </a:r>
            <a:endParaRPr lang="en-US" sz="4000" b="1" dirty="0">
              <a:solidFill>
                <a:srgbClr val="00838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5226321"/>
            <a:ext cx="8229600" cy="635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Sara Goldsby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Co-Chair Opioid Emergency Response Team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077948"/>
            <a:ext cx="8229600" cy="0"/>
          </a:xfrm>
          <a:prstGeom prst="line">
            <a:avLst/>
          </a:prstGeom>
          <a:ln w="12700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4627856"/>
            <a:ext cx="8229600" cy="0"/>
          </a:xfrm>
          <a:prstGeom prst="line">
            <a:avLst/>
          </a:prstGeom>
          <a:ln w="12700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2" y="1066088"/>
            <a:ext cx="3572058" cy="1179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26" y="1284328"/>
            <a:ext cx="3427074" cy="77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pPr/>
              <a:t>6/25/2019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306" y="1447327"/>
            <a:ext cx="35757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 February 2019</a:t>
            </a:r>
          </a:p>
          <a:p>
            <a:r>
              <a:rPr lang="en-US" sz="1600" b="1" u="sng" dirty="0" smtClean="0"/>
              <a:t> </a:t>
            </a:r>
            <a:r>
              <a:rPr lang="en-US" sz="1600" b="1" u="sng" dirty="0"/>
              <a:t>County                 </a:t>
            </a:r>
            <a:r>
              <a:rPr lang="en-US" sz="1600" b="1" u="sng" dirty="0" smtClean="0"/>
              <a:t>         Pounds</a:t>
            </a:r>
            <a:endParaRPr lang="en-US" sz="1600" dirty="0"/>
          </a:p>
          <a:p>
            <a:r>
              <a:rPr lang="en-US" sz="1600" dirty="0"/>
              <a:t>Spartanburg	</a:t>
            </a:r>
            <a:r>
              <a:rPr lang="en-US" sz="1600" dirty="0" smtClean="0"/>
              <a:t>51</a:t>
            </a:r>
            <a:endParaRPr lang="en-US" sz="1600" dirty="0"/>
          </a:p>
          <a:p>
            <a:r>
              <a:rPr lang="en-US" sz="1600" dirty="0"/>
              <a:t>Union		</a:t>
            </a:r>
            <a:r>
              <a:rPr lang="en-US" sz="1600" dirty="0" smtClean="0"/>
              <a:t>26</a:t>
            </a:r>
            <a:endParaRPr lang="en-US" sz="1600" dirty="0"/>
          </a:p>
          <a:p>
            <a:r>
              <a:rPr lang="en-US" sz="1600" dirty="0"/>
              <a:t>Oconee		</a:t>
            </a:r>
            <a:r>
              <a:rPr lang="en-US" sz="1600" dirty="0" smtClean="0"/>
              <a:t>221</a:t>
            </a:r>
            <a:endParaRPr lang="en-US" sz="1600" dirty="0"/>
          </a:p>
          <a:p>
            <a:r>
              <a:rPr lang="en-US" sz="1600" dirty="0"/>
              <a:t>Anderson		</a:t>
            </a:r>
            <a:r>
              <a:rPr lang="en-US" sz="1600" dirty="0" smtClean="0"/>
              <a:t>45</a:t>
            </a:r>
            <a:endParaRPr lang="en-US" sz="1600" dirty="0"/>
          </a:p>
          <a:p>
            <a:r>
              <a:rPr lang="en-US" sz="1600" dirty="0"/>
              <a:t>Greenville		</a:t>
            </a:r>
            <a:r>
              <a:rPr lang="en-US" sz="1600" dirty="0" smtClean="0"/>
              <a:t>1,068</a:t>
            </a:r>
            <a:endParaRPr lang="en-US" sz="1600" dirty="0"/>
          </a:p>
          <a:p>
            <a:r>
              <a:rPr lang="en-US" sz="1600" dirty="0"/>
              <a:t>Marion	</a:t>
            </a:r>
            <a:r>
              <a:rPr lang="en-US" sz="1600" dirty="0" smtClean="0"/>
              <a:t>	121</a:t>
            </a:r>
            <a:endParaRPr lang="en-US" sz="1600" dirty="0"/>
          </a:p>
          <a:p>
            <a:r>
              <a:rPr lang="en-US" sz="1600" dirty="0" smtClean="0"/>
              <a:t>McCormick</a:t>
            </a:r>
            <a:r>
              <a:rPr lang="en-US" sz="1600" dirty="0"/>
              <a:t>	25</a:t>
            </a:r>
          </a:p>
          <a:p>
            <a:r>
              <a:rPr lang="en-US" sz="1600" dirty="0"/>
              <a:t>Lexington		</a:t>
            </a:r>
            <a:r>
              <a:rPr lang="en-US" sz="1600" dirty="0" smtClean="0"/>
              <a:t>470</a:t>
            </a:r>
            <a:r>
              <a:rPr lang="en-US" sz="1600" dirty="0"/>
              <a:t>	</a:t>
            </a:r>
          </a:p>
          <a:p>
            <a:r>
              <a:rPr lang="en-US" sz="1600" dirty="0"/>
              <a:t>Colleton	</a:t>
            </a:r>
            <a:r>
              <a:rPr lang="en-US" sz="1600" dirty="0" smtClean="0"/>
              <a:t>	60</a:t>
            </a:r>
            <a:endParaRPr lang="en-US" sz="1600" dirty="0"/>
          </a:p>
          <a:p>
            <a:r>
              <a:rPr lang="en-US" sz="1600" dirty="0"/>
              <a:t>Kershaw		</a:t>
            </a:r>
            <a:r>
              <a:rPr lang="en-US" sz="1600" dirty="0" smtClean="0"/>
              <a:t>9</a:t>
            </a:r>
            <a:endParaRPr lang="en-US" sz="1600" dirty="0"/>
          </a:p>
          <a:p>
            <a:r>
              <a:rPr lang="en-US" sz="1600" dirty="0"/>
              <a:t>Fairfield		</a:t>
            </a:r>
            <a:r>
              <a:rPr lang="en-US" sz="1600" dirty="0" smtClean="0"/>
              <a:t>197</a:t>
            </a:r>
            <a:endParaRPr lang="en-US" sz="1600" dirty="0"/>
          </a:p>
          <a:p>
            <a:r>
              <a:rPr lang="en-US" sz="1600" dirty="0"/>
              <a:t>Charleston 	</a:t>
            </a:r>
            <a:r>
              <a:rPr lang="en-US" sz="1600" dirty="0" smtClean="0"/>
              <a:t>217</a:t>
            </a:r>
            <a:endParaRPr lang="en-US" sz="1600" dirty="0"/>
          </a:p>
          <a:p>
            <a:r>
              <a:rPr lang="en-US" sz="1600" dirty="0"/>
              <a:t>Dorchester         	</a:t>
            </a:r>
            <a:r>
              <a:rPr lang="en-US" sz="1600" dirty="0" smtClean="0"/>
              <a:t>17</a:t>
            </a:r>
            <a:endParaRPr lang="en-US" sz="1600" dirty="0"/>
          </a:p>
          <a:p>
            <a:r>
              <a:rPr lang="en-US" sz="1600" dirty="0"/>
              <a:t>Chesterfield	</a:t>
            </a:r>
            <a:r>
              <a:rPr lang="en-US" sz="1600" dirty="0" smtClean="0"/>
              <a:t>72</a:t>
            </a:r>
            <a:endParaRPr lang="en-US" sz="1600" dirty="0"/>
          </a:p>
          <a:p>
            <a:r>
              <a:rPr lang="en-US" sz="1600" dirty="0"/>
              <a:t>Cherokee		</a:t>
            </a:r>
            <a:r>
              <a:rPr lang="en-US" sz="1600" dirty="0" smtClean="0"/>
              <a:t>22</a:t>
            </a:r>
            <a:endParaRPr lang="en-US" sz="1600" dirty="0"/>
          </a:p>
          <a:p>
            <a:r>
              <a:rPr lang="en-US" sz="1600" dirty="0"/>
              <a:t>Beaufort		</a:t>
            </a:r>
            <a:r>
              <a:rPr lang="en-US" sz="1600" u="sng" dirty="0" smtClean="0"/>
              <a:t>658</a:t>
            </a:r>
            <a:endParaRPr lang="en-US" sz="1600" dirty="0"/>
          </a:p>
          <a:p>
            <a:r>
              <a:rPr lang="en-US" b="1" dirty="0"/>
              <a:t>TOTAL:                     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3,665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44" y="2168451"/>
            <a:ext cx="2878662" cy="3809137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/>
        </p:nvSpPr>
        <p:spPr>
          <a:xfrm>
            <a:off x="822961" y="112811"/>
            <a:ext cx="7392991" cy="995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Coordinated Law Enforcement</a:t>
            </a:r>
            <a:br>
              <a:rPr lang="en-US" sz="3600" dirty="0" smtClean="0"/>
            </a:br>
            <a:r>
              <a:rPr lang="en-US" sz="3600" dirty="0" smtClean="0"/>
              <a:t>Prescription Drug Take Back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36" y="2260335"/>
            <a:ext cx="2205098" cy="12015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04236" y="1611103"/>
            <a:ext cx="2068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April 2019 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8,160</a:t>
            </a:r>
            <a:r>
              <a:rPr lang="en-US" b="1" dirty="0" smtClean="0"/>
              <a:t> Pounds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96279" y="4901401"/>
            <a:ext cx="2621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Total  2019 Collection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11,825</a:t>
            </a:r>
            <a:r>
              <a:rPr lang="en-US" sz="2000" b="1" dirty="0" smtClean="0"/>
              <a:t> Pounds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82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28048" y="585092"/>
            <a:ext cx="7353222" cy="534141"/>
          </a:xfrm>
        </p:spPr>
        <p:txBody>
          <a:bodyPr/>
          <a:lstStyle/>
          <a:p>
            <a:pPr algn="ctr"/>
            <a:r>
              <a:rPr lang="en-US" sz="4400" dirty="0" smtClean="0"/>
              <a:t>Law Enforcement Administrations of Naloxone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15540" y="6477046"/>
            <a:ext cx="1225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DHEC BEMS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2537024" y="2199779"/>
            <a:ext cx="4477926" cy="243719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b="1" dirty="0" smtClean="0">
                <a:solidFill>
                  <a:schemeClr val="tx1"/>
                </a:solidFill>
              </a:rPr>
              <a:t>197</a:t>
            </a:r>
            <a:r>
              <a:rPr lang="en-US" sz="2400" dirty="0" smtClean="0">
                <a:solidFill>
                  <a:schemeClr val="tx1"/>
                </a:solidFill>
              </a:rPr>
              <a:t>  Agencies in All Counties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b="1" dirty="0" smtClean="0">
                <a:solidFill>
                  <a:schemeClr val="tx1"/>
                </a:solidFill>
              </a:rPr>
              <a:t>8,862  </a:t>
            </a:r>
            <a:r>
              <a:rPr lang="en-US" sz="2400" dirty="0" smtClean="0">
                <a:solidFill>
                  <a:schemeClr val="tx1"/>
                </a:solidFill>
              </a:rPr>
              <a:t>Officers Trained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861</a:t>
            </a:r>
            <a:r>
              <a:rPr lang="en-US" sz="2400" dirty="0" smtClean="0">
                <a:solidFill>
                  <a:schemeClr val="tx1"/>
                </a:solidFill>
              </a:rPr>
              <a:t>  Total administrations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254</a:t>
            </a:r>
            <a:r>
              <a:rPr lang="en-US" sz="2400" dirty="0" smtClean="0">
                <a:solidFill>
                  <a:schemeClr val="tx1"/>
                </a:solidFill>
              </a:rPr>
              <a:t>  YTD 2019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9" y="4636971"/>
            <a:ext cx="8980859" cy="16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991" y="421316"/>
            <a:ext cx="5829300" cy="534141"/>
          </a:xfrm>
        </p:spPr>
        <p:txBody>
          <a:bodyPr/>
          <a:lstStyle/>
          <a:p>
            <a:pPr algn="ctr"/>
            <a:r>
              <a:rPr lang="en-US" sz="4400" dirty="0" smtClean="0"/>
              <a:t>EMS Administrations of Naloxone</a:t>
            </a:r>
            <a:endParaRPr lang="en-US" sz="4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881422"/>
              </p:ext>
            </p:extLst>
          </p:nvPr>
        </p:nvGraphicFramePr>
        <p:xfrm>
          <a:off x="653451" y="1747786"/>
          <a:ext cx="7873760" cy="376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5725" y="5949533"/>
            <a:ext cx="1225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DHEC BEMS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2515" y="6133068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* 4030 YTD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2" y="5655429"/>
            <a:ext cx="2735050" cy="1080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91" y="438909"/>
            <a:ext cx="986248" cy="1052488"/>
          </a:xfrm>
          <a:prstGeom prst="rect">
            <a:avLst/>
          </a:prstGeom>
          <a:effectLst>
            <a:outerShdw blurRad="203200" dist="127000" dir="3000000" algn="ctr" rotWithShape="0">
              <a:schemeClr val="bg1">
                <a:alpha val="75000"/>
              </a:scheme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608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163773" y="6477833"/>
            <a:ext cx="1854203" cy="365125"/>
          </a:xfrm>
          <a:prstGeom prst="rect">
            <a:avLst/>
          </a:prstGeom>
        </p:spPr>
        <p:txBody>
          <a:bodyPr/>
          <a:lstStyle/>
          <a:p>
            <a:fld id="{E5A28681-5C46-4B71-A868-D52F11E46D5C}" type="datetime1">
              <a:rPr lang="en-US" smtClean="0"/>
              <a:t>6/25/2019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931381" y="6419783"/>
            <a:ext cx="984019" cy="365125"/>
          </a:xfrm>
          <a:prstGeom prst="rect">
            <a:avLst/>
          </a:prstGeom>
        </p:spPr>
        <p:txBody>
          <a:bodyPr/>
          <a:lstStyle/>
          <a:p>
            <a:fld id="{A339896C-E2EF-470F-BA91-85D676E592B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722293"/>
              </p:ext>
            </p:extLst>
          </p:nvPr>
        </p:nvGraphicFramePr>
        <p:xfrm>
          <a:off x="-76200" y="1831246"/>
          <a:ext cx="6096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24601" y="3495114"/>
            <a:ext cx="259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Treatment Provision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96000" y="3443604"/>
            <a:ext cx="0" cy="44734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4127183"/>
            <a:ext cx="305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Methadone &amp; Therapy access to uninsured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096000" y="4182413"/>
            <a:ext cx="0" cy="44734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90399" y="2721446"/>
            <a:ext cx="0" cy="44734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29400" y="2752786"/>
            <a:ext cx="203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 Demand</a:t>
            </a: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85762" y="980092"/>
            <a:ext cx="8429625" cy="7073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Medication-Assisted Treatment (MAT)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3728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1811" y="2657179"/>
            <a:ext cx="8434315" cy="34285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3 Sub-grants to support developing Recovery Community Organizations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erved </a:t>
            </a:r>
            <a:r>
              <a:rPr lang="en-US" dirty="0">
                <a:solidFill>
                  <a:schemeClr val="tx1"/>
                </a:solidFill>
              </a:rPr>
              <a:t>3,406 </a:t>
            </a:r>
            <a:r>
              <a:rPr lang="en-US" dirty="0" smtClean="0">
                <a:solidFill>
                  <a:schemeClr val="tx1"/>
                </a:solidFill>
              </a:rPr>
              <a:t>individuals since September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3 additional sub-grants available for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Oxford House Recovery Housing expanding to gap counties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43 inmates at SCDC Certified as Peer Support Specialists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National </a:t>
            </a:r>
            <a:r>
              <a:rPr lang="en-US" dirty="0">
                <a:solidFill>
                  <a:schemeClr val="tx1"/>
                </a:solidFill>
              </a:rPr>
              <a:t>Association of Recovery </a:t>
            </a:r>
            <a:r>
              <a:rPr lang="en-US" dirty="0" smtClean="0">
                <a:solidFill>
                  <a:schemeClr val="tx1"/>
                </a:solidFill>
              </a:rPr>
              <a:t>Residences &amp; South Carolina Alliance for    Recovery Communities engaged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6/25/2019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7163" y="1025963"/>
            <a:ext cx="86389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More than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300,000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South Carolinians in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Recovery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55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839335" y="2083993"/>
            <a:ext cx="7574508" cy="3427327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Local Support for Prevention Strategies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Real-Time Overdose Surveillance for Proactive Response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Expand Evidence-Based Treatment (MAT)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Infectious Disease Testing and Treatment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Methamphetamine and Cocaine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9148"/>
            <a:ext cx="2455161" cy="810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03" y="74838"/>
            <a:ext cx="3321061" cy="750651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/>
        </p:nvSpPr>
        <p:spPr>
          <a:xfrm>
            <a:off x="839335" y="957200"/>
            <a:ext cx="7392991" cy="995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Moving Forward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09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6059" y="3062856"/>
            <a:ext cx="248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scopioidsummit.org</a:t>
            </a:r>
          </a:p>
        </p:txBody>
      </p:sp>
      <p:pic>
        <p:nvPicPr>
          <p:cNvPr id="5" name="Picture 4" descr="Screen Shot 2018-09-13 at 5.22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9" y="3442579"/>
            <a:ext cx="8610600" cy="3425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138" y="-2524"/>
            <a:ext cx="5314950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20" y="1399028"/>
            <a:ext cx="4553585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6/25/2019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1" y="68826"/>
            <a:ext cx="7265566" cy="6303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01265" y="68826"/>
            <a:ext cx="3097161" cy="1179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00" y="68826"/>
            <a:ext cx="3427074" cy="7746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08371" y="943897"/>
            <a:ext cx="2955126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6/25/2019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61852480"/>
              </p:ext>
            </p:extLst>
          </p:nvPr>
        </p:nvGraphicFramePr>
        <p:xfrm>
          <a:off x="0" y="575187"/>
          <a:ext cx="9160043" cy="5356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96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goldsby\Desktop\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217513"/>
            <a:ext cx="6870032" cy="7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" y="22050"/>
            <a:ext cx="8994314" cy="683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6/25/2019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7545" y="637266"/>
            <a:ext cx="8229600" cy="881058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00838B"/>
                </a:solidFill>
              </a:rPr>
              <a:t>Education Campaigns  </a:t>
            </a:r>
            <a:endParaRPr lang="en-US" sz="4000" b="1" dirty="0">
              <a:solidFill>
                <a:srgbClr val="00838B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96" y="1588553"/>
            <a:ext cx="3219899" cy="695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06" y="73551"/>
            <a:ext cx="3129526" cy="707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4" y="2354204"/>
            <a:ext cx="8701087" cy="395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6/25/2019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8669" y="637549"/>
            <a:ext cx="8229600" cy="881058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00838B"/>
                </a:solidFill>
              </a:rPr>
              <a:t>Education Campaigns  </a:t>
            </a:r>
            <a:endParaRPr lang="en-US" sz="4000" b="1" dirty="0">
              <a:solidFill>
                <a:srgbClr val="0083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06" y="73551"/>
            <a:ext cx="3129526" cy="707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7850C11-3A5D-5F47-9EBB-5ECA3BC403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0000"/>
          </a:blip>
          <a:srcRect l="1691" t="65018" r="2965" b="12409"/>
          <a:stretch/>
        </p:blipFill>
        <p:spPr>
          <a:xfrm>
            <a:off x="1750062" y="1887208"/>
            <a:ext cx="5868476" cy="5055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10592F-6ED2-DF4B-A061-DEE0634B992D}"/>
              </a:ext>
            </a:extLst>
          </p:cNvPr>
          <p:cNvSpPr txBox="1"/>
          <p:nvPr/>
        </p:nvSpPr>
        <p:spPr>
          <a:xfrm>
            <a:off x="2494120" y="6145186"/>
            <a:ext cx="4931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BlueCross BlueShield of South Carolina is an independent licensee of the Blue Cross and Blue Shield Association.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1B5BB95-D6DC-9D4B-A760-2BC229F6AE8C}"/>
              </a:ext>
            </a:extLst>
          </p:cNvPr>
          <p:cNvGrpSpPr/>
          <p:nvPr/>
        </p:nvGrpSpPr>
        <p:grpSpPr>
          <a:xfrm>
            <a:off x="1501327" y="4916296"/>
            <a:ext cx="6177026" cy="1285739"/>
            <a:chOff x="321349" y="5045094"/>
            <a:chExt cx="4069678" cy="7417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96DBF11-D259-2A41-BB14-EA59380B0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8867" b="18239"/>
            <a:stretch/>
          </p:blipFill>
          <p:spPr>
            <a:xfrm>
              <a:off x="321349" y="5045094"/>
              <a:ext cx="1179292" cy="7417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510DD8E-FDD0-C849-AF30-C7863E507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83311" y="5263184"/>
              <a:ext cx="1167706" cy="2854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662F46D-1634-5747-B169-5102F0307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6911" y="5159589"/>
              <a:ext cx="1274116" cy="40914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0791A00-7B64-5348-8A44-697B501F00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1163" y="2370190"/>
            <a:ext cx="2717354" cy="274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66" y="1307006"/>
            <a:ext cx="7886700" cy="626898"/>
          </a:xfrm>
        </p:spPr>
        <p:txBody>
          <a:bodyPr/>
          <a:lstStyle/>
          <a:p>
            <a:r>
              <a:rPr lang="en-US" dirty="0"/>
              <a:t>Legislative mandate: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6675" y="2081050"/>
            <a:ext cx="8877627" cy="4624550"/>
          </a:xfrm>
        </p:spPr>
        <p:txBody>
          <a:bodyPr/>
          <a:lstStyle/>
          <a:p>
            <a:pPr lvl="7">
              <a:buFont typeface="Wingdings" panose="05000000000000000000" pitchFamily="2" charset="2"/>
              <a:buChar char="F"/>
            </a:pPr>
            <a:r>
              <a:rPr lang="en-US" sz="3200" dirty="0">
                <a:latin typeface="Calibri" pitchFamily="34" charset="0"/>
              </a:rPr>
              <a:t>On May 19, 2017, the H.3824 was signed into law requiring </a:t>
            </a:r>
            <a:r>
              <a:rPr lang="en-US" sz="3200" b="1" dirty="0">
                <a:latin typeface="Calibri" pitchFamily="34" charset="0"/>
              </a:rPr>
              <a:t>practitioners</a:t>
            </a:r>
            <a:r>
              <a:rPr lang="en-US" sz="3200" dirty="0">
                <a:latin typeface="Calibri" pitchFamily="34" charset="0"/>
              </a:rPr>
              <a:t> to check the South Carolina PMP before issuing a </a:t>
            </a:r>
            <a:r>
              <a:rPr lang="en-US" sz="3200" b="1" dirty="0">
                <a:latin typeface="Calibri" pitchFamily="34" charset="0"/>
              </a:rPr>
              <a:t>CII prescription </a:t>
            </a:r>
            <a:r>
              <a:rPr lang="en-US" sz="3200" dirty="0">
                <a:latin typeface="Calibri" pitchFamily="34" charset="0"/>
              </a:rPr>
              <a:t>(with some notable exceptions). Expanded CE requirements on prescribing and monitoring controlled substances to other prescribers.</a:t>
            </a:r>
          </a:p>
        </p:txBody>
      </p:sp>
      <p:pic>
        <p:nvPicPr>
          <p:cNvPr id="6" name="Picture 4" descr="State 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" y="3260787"/>
            <a:ext cx="2265076" cy="226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16" y="64409"/>
            <a:ext cx="8864226" cy="942208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/>
              <a:t>SCRIPTS Monthly </a:t>
            </a:r>
            <a:r>
              <a:rPr lang="en-US" sz="2400" dirty="0"/>
              <a:t>Patient Record Searches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592392"/>
              </p:ext>
            </p:extLst>
          </p:nvPr>
        </p:nvGraphicFramePr>
        <p:xfrm>
          <a:off x="97984" y="1122231"/>
          <a:ext cx="8881241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238054" y="1122231"/>
            <a:ext cx="1674865" cy="4750676"/>
            <a:chOff x="4852443" y="344606"/>
            <a:chExt cx="1674865" cy="4750710"/>
          </a:xfrm>
        </p:grpSpPr>
        <p:cxnSp>
          <p:nvCxnSpPr>
            <p:cNvPr id="11" name="Straight Arrow Connector 10"/>
            <p:cNvCxnSpPr>
              <a:stCxn id="12" idx="2"/>
            </p:cNvCxnSpPr>
            <p:nvPr/>
          </p:nvCxnSpPr>
          <p:spPr>
            <a:xfrm flipH="1">
              <a:off x="5610774" y="783869"/>
              <a:ext cx="79102" cy="4311447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Down Arrow Callout 11"/>
            <p:cNvSpPr/>
            <p:nvPr/>
          </p:nvSpPr>
          <p:spPr>
            <a:xfrm>
              <a:off x="4852443" y="344606"/>
              <a:ext cx="1674865" cy="439263"/>
            </a:xfrm>
            <a:prstGeom prst="downArrowCallout">
              <a:avLst>
                <a:gd name="adj1" fmla="val 25000"/>
                <a:gd name="adj2" fmla="val 28356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</a:rPr>
                <a:t>C-II Rx Mandate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00" y="64409"/>
            <a:ext cx="1269121" cy="501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5000" y="663125"/>
            <a:ext cx="13292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Source: DHEC </a:t>
            </a:r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BDC</a:t>
            </a:r>
            <a:endParaRPr lang="en-US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7" y="182399"/>
            <a:ext cx="8673005" cy="942208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/>
              <a:t>Monthly Number of Opioid Prescriptions Dispensed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660852"/>
              </p:ext>
            </p:extLst>
          </p:nvPr>
        </p:nvGraphicFramePr>
        <p:xfrm>
          <a:off x="147145" y="1240221"/>
          <a:ext cx="8881241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214579" y="1240221"/>
            <a:ext cx="1782490" cy="4750677"/>
            <a:chOff x="2847276" y="246118"/>
            <a:chExt cx="1782490" cy="4646728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3738521" y="675768"/>
              <a:ext cx="1" cy="4217078"/>
            </a:xfrm>
            <a:prstGeom prst="straightConnector1">
              <a:avLst/>
            </a:prstGeom>
            <a:ln>
              <a:solidFill>
                <a:srgbClr val="CC00CC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Down Arrow Callout 8"/>
            <p:cNvSpPr/>
            <p:nvPr/>
          </p:nvSpPr>
          <p:spPr>
            <a:xfrm>
              <a:off x="2847276" y="246118"/>
              <a:ext cx="1782490" cy="429650"/>
            </a:xfrm>
            <a:prstGeom prst="downArrowCallou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 err="1">
                  <a:solidFill>
                    <a:srgbClr val="FFC000"/>
                  </a:solidFill>
                </a:rPr>
                <a:t>Payers'</a:t>
              </a:r>
              <a:r>
                <a:rPr lang="en-US" sz="1600" baseline="0" dirty="0">
                  <a:solidFill>
                    <a:srgbClr val="FFC000"/>
                  </a:solidFill>
                </a:rPr>
                <a:t> Mandate</a:t>
              </a:r>
              <a:endParaRPr lang="en-US" sz="16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50881" y="1240222"/>
            <a:ext cx="1674865" cy="4750676"/>
            <a:chOff x="4852443" y="344606"/>
            <a:chExt cx="1674865" cy="4750710"/>
          </a:xfrm>
        </p:grpSpPr>
        <p:cxnSp>
          <p:nvCxnSpPr>
            <p:cNvPr id="11" name="Straight Arrow Connector 10"/>
            <p:cNvCxnSpPr>
              <a:stCxn id="12" idx="2"/>
            </p:cNvCxnSpPr>
            <p:nvPr/>
          </p:nvCxnSpPr>
          <p:spPr>
            <a:xfrm flipH="1">
              <a:off x="5610774" y="783869"/>
              <a:ext cx="79102" cy="4311447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Down Arrow Callout 11"/>
            <p:cNvSpPr/>
            <p:nvPr/>
          </p:nvSpPr>
          <p:spPr>
            <a:xfrm>
              <a:off x="4852443" y="344606"/>
              <a:ext cx="1674865" cy="439263"/>
            </a:xfrm>
            <a:prstGeom prst="downArrowCallout">
              <a:avLst>
                <a:gd name="adj1" fmla="val 25000"/>
                <a:gd name="adj2" fmla="val 28356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/>
                <a:t>C-II Rx</a:t>
              </a:r>
              <a:r>
                <a:rPr lang="en-US" sz="1600" baseline="0" dirty="0"/>
                <a:t> Mandate</a:t>
              </a:r>
              <a:endParaRPr lang="en-US" sz="16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00" y="64409"/>
            <a:ext cx="1269121" cy="5014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05000" y="663125"/>
            <a:ext cx="13292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25000"/>
                  </a:schemeClr>
                </a:solidFill>
              </a:rPr>
              <a:t>Source: DHEC </a:t>
            </a:r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BDC</a:t>
            </a:r>
            <a:endParaRPr lang="en-US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AODAS Master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838B"/>
      </a:accent1>
      <a:accent2>
        <a:srgbClr val="00838B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ODAS Presentation Template.potx" id="{0C3DD501-C33F-4C2F-89C0-A45283EF9DD0}" vid="{40FAC114-06DF-4347-B637-38A358B71597}"/>
    </a:ext>
  </a:extLst>
</a:theme>
</file>

<file path=ppt/theme/theme2.xml><?xml version="1.0" encoding="utf-8"?>
<a:theme xmlns:a="http://schemas.openxmlformats.org/drawingml/2006/main" name="Custom Design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White_Standard.pot [Compatibility Mode]" id="{E7595EF0-B19A-459B-AD87-51102745584E}" vid="{72A273E9-1EC2-4207-8749-BB9D0992F4C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595959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MAT Patients Update</Template>
  <TotalTime>532</TotalTime>
  <Words>377</Words>
  <Application>Microsoft Office PowerPoint</Application>
  <PresentationFormat>On-screen Show (4:3)</PresentationFormat>
  <Paragraphs>112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Montserrat</vt:lpstr>
      <vt:lpstr>Open Sans</vt:lpstr>
      <vt:lpstr>Times New Roman</vt:lpstr>
      <vt:lpstr>Wingdings</vt:lpstr>
      <vt:lpstr>DAODAS Master</vt:lpstr>
      <vt:lpstr>Custom Design</vt:lpstr>
      <vt:lpstr>Office Theme</vt:lpstr>
      <vt:lpstr>Opioid Crisis and State Response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Legislative mandate: </vt:lpstr>
      <vt:lpstr>SCRIPTS Monthly Patient Record Searches</vt:lpstr>
      <vt:lpstr>Monthly Number of Opioid Prescriptions Dispensed</vt:lpstr>
      <vt:lpstr>PowerPoint Presentation</vt:lpstr>
      <vt:lpstr>Law Enforcement Administrations of Naloxone</vt:lpstr>
      <vt:lpstr>EMS Administrations of Naloxone</vt:lpstr>
      <vt:lpstr>PowerPoint Presentation</vt:lpstr>
      <vt:lpstr>PowerPoint Presentation</vt:lpstr>
      <vt:lpstr>PowerPoint Presentation</vt:lpstr>
      <vt:lpstr>PowerPoint Presentation</vt:lpstr>
    </vt:vector>
  </TitlesOfParts>
  <Company>SCDAODAS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Sara Goldsby</dc:creator>
  <cp:lastModifiedBy>Haley Mottel</cp:lastModifiedBy>
  <cp:revision>44</cp:revision>
  <cp:lastPrinted>2019-06-25T01:40:49Z</cp:lastPrinted>
  <dcterms:created xsi:type="dcterms:W3CDTF">2019-06-24T15:53:15Z</dcterms:created>
  <dcterms:modified xsi:type="dcterms:W3CDTF">2019-06-25T17:34:37Z</dcterms:modified>
</cp:coreProperties>
</file>